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012" autoAdjust="0"/>
    <p:restoredTop sz="83692" autoAdjust="0"/>
  </p:normalViewPr>
  <p:slideViewPr>
    <p:cSldViewPr>
      <p:cViewPr varScale="1">
        <p:scale>
          <a:sx n="60" d="100"/>
          <a:sy n="60" d="100"/>
        </p:scale>
        <p:origin x="-171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58CFCC-238F-4D6F-9153-9517631CBD28}" type="datetimeFigureOut">
              <a:rPr lang="el-GR" smtClean="0"/>
              <a:pPr/>
              <a:t>13/12/2018</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260B6-025C-4B27-A532-1C8A5D1BE236}"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ΜΟΔ:</a:t>
            </a:r>
            <a:r>
              <a:rPr lang="el-GR" baseline="0" dirty="0" smtClean="0"/>
              <a:t> ΜΟΝΑΔΑ ΟΡΓΑΝΩΣΗΣ ΔΙΑΧΕΙΡΙΣΗΣ ΑΝΑΠΤΥΞΙΑΚΩΝ ΠΡΟΓΡΑΜΜΑΤΩΝ     ΕΤΑΔ: ΕΤΑΙΡΕΙΑ ΑΚΙΝΗΤΩΝ ΔΗΜΟΣΙΟΥ</a:t>
            </a:r>
            <a:endParaRPr lang="el-GR" dirty="0"/>
          </a:p>
        </p:txBody>
      </p:sp>
      <p:sp>
        <p:nvSpPr>
          <p:cNvPr id="4" name="3 - Θέση αριθμού διαφάνειας"/>
          <p:cNvSpPr>
            <a:spLocks noGrp="1"/>
          </p:cNvSpPr>
          <p:nvPr>
            <p:ph type="sldNum" sz="quarter" idx="10"/>
          </p:nvPr>
        </p:nvSpPr>
        <p:spPr/>
        <p:txBody>
          <a:bodyPr/>
          <a:lstStyle/>
          <a:p>
            <a:fld id="{A20260B6-025C-4B27-A532-1C8A5D1BE236}" type="slidenum">
              <a:rPr lang="el-GR" smtClean="0"/>
              <a:pPr/>
              <a:t>2</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ΠΑΡ. 2: ΤΙ ΠΕΡΙΛΑΜΒΑΝΕΙ Η ΣΥΜΒΑΣΗ  αντικείμενο,</a:t>
            </a:r>
            <a:r>
              <a:rPr lang="el-GR" baseline="0" dirty="0" smtClean="0"/>
              <a:t> σκοπό, το περιεχόμενο των μελετών, έργων και προμηθειών</a:t>
            </a:r>
            <a:endParaRPr lang="el-GR" dirty="0"/>
          </a:p>
        </p:txBody>
      </p:sp>
      <p:sp>
        <p:nvSpPr>
          <p:cNvPr id="4" name="3 - Θέση αριθμού διαφάνειας"/>
          <p:cNvSpPr>
            <a:spLocks noGrp="1"/>
          </p:cNvSpPr>
          <p:nvPr>
            <p:ph type="sldNum" sz="quarter" idx="10"/>
          </p:nvPr>
        </p:nvSpPr>
        <p:spPr/>
        <p:txBody>
          <a:bodyPr/>
          <a:lstStyle/>
          <a:p>
            <a:fld id="{A20260B6-025C-4B27-A532-1C8A5D1BE236}" type="slidenum">
              <a:rPr lang="el-GR" smtClean="0"/>
              <a:pPr/>
              <a:t>3</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A20260B6-025C-4B27-A532-1C8A5D1BE236}" type="slidenum">
              <a:rPr lang="el-GR" smtClean="0"/>
              <a:pPr/>
              <a:t>6</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r>
              <a:rPr lang="el-GR" dirty="0" smtClean="0"/>
              <a:t>ΜΕ</a:t>
            </a:r>
            <a:r>
              <a:rPr lang="el-GR" baseline="0" dirty="0" smtClean="0"/>
              <a:t> ΚΥΑ Η ΔΥΝΑΤΟΤΗΤΑ ΚΑΙ ΜΕ ΚΥΑ ΟΙ ΟΡΟΙ ΤΟΥ ΔΑΝΕΙΣΜΟΥ, ΟΙ ΠΡΟΔΙΑΓΡΑΦΕΣ ΤΗΣ ΜΕΛΕΤΗΣ, Η ΔΙΑΔΙΚΑΣΙΑ ΚΑΙ ΟΙ ΦΟΡΕΙΣ ΑΞΙΟΛΟΓΗΣΗΣ </a:t>
            </a:r>
          </a:p>
          <a:p>
            <a:endParaRPr lang="el-GR" dirty="0" smtClean="0"/>
          </a:p>
          <a:p>
            <a:r>
              <a:rPr lang="el-GR" dirty="0" smtClean="0"/>
              <a:t>α) το ετήσιο κόστος εξυπηρέτησης της δημόσιας πίστης κάθε δήμου ή περιφέρειας δεν υπερβαίνει το 20% των ετήσιων τακτικών του εσόδων. Το ποσοστό αυτό μπορεί να αναπροσαρμόζεται με απόφαση του Υπουργού Εσωτερικών, Αποκέντρωσης και Ηλεκτρονικής Διακυβέρνησης, μετά από γνώμη της Κεντρικής Ένωσης Δήμων Ελλάδας και της Ένωσης Περιφερειών. </a:t>
            </a:r>
          </a:p>
          <a:p>
            <a:endParaRPr lang="el-GR" dirty="0" smtClean="0"/>
          </a:p>
          <a:p>
            <a:r>
              <a:rPr lang="el-GR" dirty="0" smtClean="0"/>
              <a:t>β) το συνολικό χρέος του δήμου και της περιφέρειας που προβαίνει σε δανεισμό δεν υπερβαίνει ποσοστό των συνολικών εσόδων του, όπως αυτό καθορίζεται με απόφαση του Υπουργού Εσωτερικών, Αποκέντρωσης και Ηλεκτρονικής Διακυβέρνησης, μετά από γνώμη της Κεντρικής Ένωσης Δήμων Ελλάδας και της Ένωσης Περιφερειών. Ως συνολικό χρέος του θεωρούνται οι σ</a:t>
            </a:r>
            <a:endParaRPr lang="el-GR" dirty="0"/>
          </a:p>
        </p:txBody>
      </p:sp>
      <p:sp>
        <p:nvSpPr>
          <p:cNvPr id="4" name="3 - Θέση αριθμού διαφάνειας"/>
          <p:cNvSpPr>
            <a:spLocks noGrp="1"/>
          </p:cNvSpPr>
          <p:nvPr>
            <p:ph type="sldNum" sz="quarter" idx="10"/>
          </p:nvPr>
        </p:nvSpPr>
        <p:spPr/>
        <p:txBody>
          <a:bodyPr/>
          <a:lstStyle/>
          <a:p>
            <a:fld id="{A20260B6-025C-4B27-A532-1C8A5D1BE236}" type="slidenum">
              <a:rPr lang="el-GR" smtClean="0"/>
              <a:pPr/>
              <a:t>14</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8" name="7 - Τίτλος"/>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l-GR" smtClean="0"/>
              <a:t>Kλικ για επεξεργασία του τίτλου</a:t>
            </a:r>
            <a:endParaRPr kumimoji="0" lang="en-US"/>
          </a:p>
        </p:txBody>
      </p:sp>
      <p:sp>
        <p:nvSpPr>
          <p:cNvPr id="28" name="27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17" name="16 - Θέση υποσέλιδου"/>
          <p:cNvSpPr>
            <a:spLocks noGrp="1"/>
          </p:cNvSpPr>
          <p:nvPr>
            <p:ph type="ftr" sz="quarter" idx="11"/>
          </p:nvPr>
        </p:nvSpPr>
        <p:spPr/>
        <p:txBody>
          <a:bodyPr/>
          <a:lstStyle/>
          <a:p>
            <a:endParaRPr lang="el-GR" dirty="0"/>
          </a:p>
        </p:txBody>
      </p:sp>
      <p:sp>
        <p:nvSpPr>
          <p:cNvPr id="29" name="2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
        <p:nvSpPr>
          <p:cNvPr id="9" name="8 - Υπότιτλος"/>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idx="1"/>
          </p:nvPr>
        </p:nvSpPr>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5" name="4 - Θέση υποσέλιδου"/>
          <p:cNvSpPr>
            <a:spLocks noGrp="1"/>
          </p:cNvSpPr>
          <p:nvPr>
            <p:ph type="ftr" sz="quarter" idx="11"/>
          </p:nvPr>
        </p:nvSpPr>
        <p:spPr/>
        <p:txBody>
          <a:bodyPr/>
          <a:lstStyle/>
          <a:p>
            <a:endParaRPr lang="el-GR" dirty="0"/>
          </a:p>
        </p:txBody>
      </p:sp>
      <p:sp>
        <p:nvSpPr>
          <p:cNvPr id="6" name="5 - Θέση αριθμού διαφάνειας"/>
          <p:cNvSpPr>
            <a:spLocks noGrp="1"/>
          </p:cNvSpPr>
          <p:nvPr>
            <p:ph type="sldNum" sz="quarter" idx="12"/>
          </p:nvPr>
        </p:nvSpPr>
        <p:spPr>
          <a:xfrm>
            <a:off x="7924800" y="6416675"/>
            <a:ext cx="762000" cy="365125"/>
          </a:xfrm>
        </p:spPr>
        <p:txBody>
          <a:bodyPr/>
          <a:lstStyle/>
          <a:p>
            <a:fld id="{D3F1D1C4-C2D9-4231-9FB2-B2D9D97AA41D}" type="slidenum">
              <a:rPr lang="el-GR" smtClean="0"/>
              <a:pPr/>
              <a:t>‹#›</a:t>
            </a:fld>
            <a:endParaRPr lang="el-G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περιεχομένου"/>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περιεχομένου"/>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8229600" cy="1143000"/>
          </a:xfrm>
        </p:spPr>
        <p:txBody>
          <a:bodyPr anchor="ctr"/>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6" name="5 - Θέση περιεχομένου"/>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8" name="7 - Θέση υποσέλιδου"/>
          <p:cNvSpPr>
            <a:spLocks noGrp="1"/>
          </p:cNvSpPr>
          <p:nvPr>
            <p:ph type="ftr" sz="quarter" idx="11"/>
          </p:nvPr>
        </p:nvSpPr>
        <p:spPr/>
        <p:txBody>
          <a:bodyPr/>
          <a:lstStyle/>
          <a:p>
            <a:endParaRPr lang="el-GR" dirty="0"/>
          </a:p>
        </p:txBody>
      </p:sp>
      <p:sp>
        <p:nvSpPr>
          <p:cNvPr id="9" name="8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4" name="3 - Θέση υποσέλιδου"/>
          <p:cNvSpPr>
            <a:spLocks noGrp="1"/>
          </p:cNvSpPr>
          <p:nvPr>
            <p:ph type="ftr" sz="quarter" idx="11"/>
          </p:nvPr>
        </p:nvSpPr>
        <p:spPr/>
        <p:txBody>
          <a:bodyPr/>
          <a:lstStyle/>
          <a:p>
            <a:endParaRPr lang="el-GR" dirty="0"/>
          </a:p>
        </p:txBody>
      </p:sp>
      <p:sp>
        <p:nvSpPr>
          <p:cNvPr id="5" name="4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3" name="2 - Θέση υποσέλιδου"/>
          <p:cNvSpPr>
            <a:spLocks noGrp="1"/>
          </p:cNvSpPr>
          <p:nvPr>
            <p:ph type="ftr" sz="quarter" idx="11"/>
          </p:nvPr>
        </p:nvSpPr>
        <p:spPr/>
        <p:txBody>
          <a:bodyPr/>
          <a:lstStyle/>
          <a:p>
            <a:endParaRPr lang="el-GR" dirty="0"/>
          </a:p>
        </p:txBody>
      </p:sp>
      <p:sp>
        <p:nvSpPr>
          <p:cNvPr id="4" name="3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l-GR" dirty="0" smtClean="0">
                <a:solidFill>
                  <a:schemeClr val="lt1"/>
                </a:solidFill>
                <a:latin typeface="+mn-lt"/>
                <a:ea typeface="+mn-ea"/>
                <a:cs typeface="+mn-cs"/>
              </a:rPr>
              <a:t>Κάντε κλικ στο εικονίδιο για να προσθέσετε μια εικόνα</a:t>
            </a:r>
            <a:endParaRPr kumimoji="0" lang="en-US" dirty="0">
              <a:solidFill>
                <a:schemeClr val="lt1"/>
              </a:solidFill>
              <a:latin typeface="+mn-lt"/>
              <a:ea typeface="+mn-ea"/>
              <a:cs typeface="+mn-cs"/>
            </a:endParaRPr>
          </a:p>
        </p:txBody>
      </p:sp>
      <p:sp>
        <p:nvSpPr>
          <p:cNvPr id="4" name="3 - Θέση κειμένου"/>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342CEA3-3058-4D43-AE35-B3DA76CB4003}" type="datetimeFigureOut">
              <a:rPr lang="el-GR" smtClean="0"/>
              <a:pPr/>
              <a:t>13/12/2018</a:t>
            </a:fld>
            <a:endParaRPr lang="el-GR" dirty="0"/>
          </a:p>
        </p:txBody>
      </p:sp>
      <p:sp>
        <p:nvSpPr>
          <p:cNvPr id="6" name="5 - Θέση υποσέλιδου"/>
          <p:cNvSpPr>
            <a:spLocks noGrp="1"/>
          </p:cNvSpPr>
          <p:nvPr>
            <p:ph type="ftr" sz="quarter" idx="11"/>
          </p:nvPr>
        </p:nvSpPr>
        <p:spPr/>
        <p:txBody>
          <a:bodyPr/>
          <a:lstStyle/>
          <a:p>
            <a:endParaRPr lang="el-GR" dirty="0"/>
          </a:p>
        </p:txBody>
      </p:sp>
      <p:sp>
        <p:nvSpPr>
          <p:cNvPr id="7" name="6 - Θέση αριθμού διαφάνειας"/>
          <p:cNvSpPr>
            <a:spLocks noGrp="1"/>
          </p:cNvSpPr>
          <p:nvPr>
            <p:ph type="sldNum" sz="quarter" idx="12"/>
          </p:nvPr>
        </p:nvSpPr>
        <p:spPr/>
        <p:txBody>
          <a:bodyPr/>
          <a:lstStyle/>
          <a:p>
            <a:fld id="{D3F1D1C4-C2D9-4231-9FB2-B2D9D97AA41D}" type="slidenum">
              <a:rPr lang="el-GR" smtClean="0"/>
              <a:pPr/>
              <a:t>‹#›</a:t>
            </a:fld>
            <a:endParaRPr lang="el-G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2" name="21 - Θέση τίτλου"/>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342CEA3-3058-4D43-AE35-B3DA76CB4003}" type="datetimeFigureOut">
              <a:rPr lang="el-GR" smtClean="0"/>
              <a:pPr/>
              <a:t>13/12/2018</a:t>
            </a:fld>
            <a:endParaRPr lang="el-GR" dirty="0"/>
          </a:p>
        </p:txBody>
      </p:sp>
      <p:sp>
        <p:nvSpPr>
          <p:cNvPr id="3" name="2 - Θέση υποσέλιδου"/>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l-GR" dirty="0"/>
          </a:p>
        </p:txBody>
      </p:sp>
      <p:sp>
        <p:nvSpPr>
          <p:cNvPr id="23" name="22 - Θέση αριθμού διαφάνειας"/>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3F1D1C4-C2D9-4231-9FB2-B2D9D97AA41D}" type="slidenum">
              <a:rPr lang="el-GR" smtClean="0"/>
              <a:pPr/>
              <a:t>‹#›</a:t>
            </a:fld>
            <a:endParaRPr lang="el-GR"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428596" y="571480"/>
            <a:ext cx="8229600" cy="1857388"/>
          </a:xfrm>
        </p:spPr>
        <p:txBody>
          <a:bodyPr>
            <a:normAutofit/>
          </a:bodyPr>
          <a:lstStyle/>
          <a:p>
            <a:r>
              <a:rPr lang="el-GR" dirty="0" smtClean="0">
                <a:solidFill>
                  <a:schemeClr val="accent4">
                    <a:lumMod val="50000"/>
                  </a:schemeClr>
                </a:solidFill>
                <a:latin typeface="+mn-lt"/>
              </a:rPr>
              <a:t>«</a:t>
            </a:r>
            <a:r>
              <a:rPr lang="el-GR" dirty="0" err="1" smtClean="0">
                <a:solidFill>
                  <a:schemeClr val="accent4">
                    <a:lumMod val="50000"/>
                  </a:schemeClr>
                </a:solidFill>
                <a:latin typeface="+mn-lt"/>
              </a:rPr>
              <a:t>ΚλειΣθενησ</a:t>
            </a:r>
            <a:r>
              <a:rPr lang="el-GR" dirty="0" smtClean="0">
                <a:latin typeface="+mn-lt"/>
              </a:rPr>
              <a:t> </a:t>
            </a:r>
            <a:r>
              <a:rPr lang="el-GR" dirty="0" smtClean="0">
                <a:solidFill>
                  <a:schemeClr val="accent4">
                    <a:lumMod val="50000"/>
                  </a:schemeClr>
                </a:solidFill>
                <a:latin typeface="+mn-lt"/>
              </a:rPr>
              <a:t>ι»</a:t>
            </a:r>
            <a:br>
              <a:rPr lang="el-GR" dirty="0" smtClean="0">
                <a:solidFill>
                  <a:schemeClr val="accent4">
                    <a:lumMod val="50000"/>
                  </a:schemeClr>
                </a:solidFill>
                <a:latin typeface="+mn-lt"/>
              </a:rPr>
            </a:br>
            <a:r>
              <a:rPr lang="el-GR" sz="3100" dirty="0" smtClean="0">
                <a:solidFill>
                  <a:schemeClr val="accent4">
                    <a:lumMod val="50000"/>
                  </a:schemeClr>
                </a:solidFill>
                <a:latin typeface="+mn-lt"/>
              </a:rPr>
              <a:t>ν.4455/2018 (Α΄ 133)</a:t>
            </a:r>
            <a:endParaRPr lang="el-GR" sz="3100" dirty="0">
              <a:solidFill>
                <a:schemeClr val="accent4">
                  <a:lumMod val="50000"/>
                </a:schemeClr>
              </a:solidFill>
              <a:latin typeface="+mn-lt"/>
            </a:endParaRPr>
          </a:p>
        </p:txBody>
      </p:sp>
      <p:sp>
        <p:nvSpPr>
          <p:cNvPr id="3" name="2 - Υπότιτλος"/>
          <p:cNvSpPr>
            <a:spLocks noGrp="1"/>
          </p:cNvSpPr>
          <p:nvPr>
            <p:ph type="subTitle" idx="1"/>
          </p:nvPr>
        </p:nvSpPr>
        <p:spPr>
          <a:xfrm>
            <a:off x="1357290" y="2714620"/>
            <a:ext cx="6400800" cy="1752600"/>
          </a:xfrm>
        </p:spPr>
        <p:txBody>
          <a:bodyPr>
            <a:normAutofit/>
          </a:bodyPr>
          <a:lstStyle/>
          <a:p>
            <a:r>
              <a:rPr lang="el-GR" b="1" dirty="0" smtClean="0"/>
              <a:t>Αλλαγές στην οικονομική διοίκηση και διαχείριση των </a:t>
            </a:r>
            <a:r>
              <a:rPr lang="el-GR" b="1" dirty="0" smtClean="0"/>
              <a:t>δήμων</a:t>
            </a:r>
            <a:r>
              <a:rPr lang="en-GB" b="1" dirty="0" smtClean="0"/>
              <a:t> </a:t>
            </a:r>
            <a:r>
              <a:rPr lang="el-GR" b="1" dirty="0" smtClean="0"/>
              <a:t>και των περιφερειών</a:t>
            </a:r>
            <a:endParaRPr lang="el-GR" b="1" dirty="0"/>
          </a:p>
        </p:txBody>
      </p:sp>
      <p:sp>
        <p:nvSpPr>
          <p:cNvPr id="4" name="3 - Υπότιτλος"/>
          <p:cNvSpPr txBox="1">
            <a:spLocks/>
          </p:cNvSpPr>
          <p:nvPr/>
        </p:nvSpPr>
        <p:spPr>
          <a:xfrm>
            <a:off x="428596" y="4214818"/>
            <a:ext cx="7358114" cy="2143140"/>
          </a:xfrm>
          <a:prstGeom prst="rect">
            <a:avLst/>
          </a:prstGeom>
        </p:spPr>
        <p:txBody>
          <a:bodyPr vert="horz">
            <a:normAutofit fontScale="92500" lnSpcReduction="20000"/>
          </a:bodyPr>
          <a:lstStyle/>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l-GR" sz="1900" b="1" i="0" u="none" strike="noStrike" kern="1200" cap="none" spc="0" normalizeH="0" baseline="0" noProof="0" dirty="0" smtClean="0">
                <a:ln>
                  <a:noFill/>
                </a:ln>
                <a:effectLst/>
                <a:uLnTx/>
                <a:uFillTx/>
                <a:ea typeface="+mn-ea"/>
                <a:cs typeface="+mn-cs"/>
              </a:rPr>
              <a:t>Υπουργείο Εσωτερικών </a:t>
            </a:r>
          </a:p>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l-GR" sz="1900" b="1" i="0" u="none" strike="noStrike" kern="1200" cap="none" spc="0" normalizeH="0" baseline="0" noProof="0" dirty="0" smtClean="0">
                <a:ln>
                  <a:noFill/>
                </a:ln>
                <a:effectLst/>
                <a:uLnTx/>
                <a:uFillTx/>
                <a:ea typeface="+mn-ea"/>
                <a:cs typeface="+mn-cs"/>
              </a:rPr>
              <a:t>Γεν. Δ/</a:t>
            </a:r>
            <a:r>
              <a:rPr kumimoji="0" lang="el-GR" sz="1900" b="1" i="0" u="none" strike="noStrike" kern="1200" cap="none" spc="0" normalizeH="0" baseline="0" noProof="0" dirty="0" err="1" smtClean="0">
                <a:ln>
                  <a:noFill/>
                </a:ln>
                <a:effectLst/>
                <a:uLnTx/>
                <a:uFillTx/>
                <a:ea typeface="+mn-ea"/>
                <a:cs typeface="+mn-cs"/>
              </a:rPr>
              <a:t>νση</a:t>
            </a:r>
            <a:r>
              <a:rPr kumimoji="0" lang="el-GR" sz="1900" b="1" i="0" u="none" strike="noStrike" kern="1200" cap="none" spc="0" normalizeH="0" baseline="0" noProof="0" dirty="0" smtClean="0">
                <a:ln>
                  <a:noFill/>
                </a:ln>
                <a:effectLst/>
                <a:uLnTx/>
                <a:uFillTx/>
                <a:ea typeface="+mn-ea"/>
                <a:cs typeface="+mn-cs"/>
              </a:rPr>
              <a:t> Οικον. &amp; Αναπτ. Πολιτικής ΤΑ</a:t>
            </a:r>
          </a:p>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l-GR" sz="1900" b="1" i="0" u="none" strike="noStrike" kern="1200" cap="none" spc="0" normalizeH="0" baseline="0" noProof="0" dirty="0" smtClean="0">
                <a:ln>
                  <a:noFill/>
                </a:ln>
                <a:effectLst/>
                <a:uLnTx/>
                <a:uFillTx/>
                <a:ea typeface="+mn-ea"/>
                <a:cs typeface="+mn-cs"/>
              </a:rPr>
              <a:t>Διεύθυνση Οικονομικών ΤΑ</a:t>
            </a:r>
          </a:p>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kumimoji="0" lang="el-GR" sz="1900" b="1" i="0" u="none" strike="noStrike" kern="1200" cap="none" spc="0" normalizeH="0" baseline="0" noProof="0" dirty="0" smtClean="0">
                <a:ln>
                  <a:noFill/>
                </a:ln>
                <a:effectLst/>
                <a:uLnTx/>
                <a:uFillTx/>
                <a:ea typeface="+mn-ea"/>
                <a:cs typeface="+mn-cs"/>
              </a:rPr>
              <a:t>Τμήμα Οικονομικής Διοίκησης και Προϋπολογισμού</a:t>
            </a:r>
          </a:p>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lang="el-GR" sz="1900" b="1" dirty="0" smtClean="0"/>
              <a:t>Κωνσταντίνος Ζαφειρίου</a:t>
            </a:r>
          </a:p>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el-GR" sz="1900" b="1" i="0" u="none" strike="noStrike" kern="1200" cap="none" spc="0" normalizeH="0" baseline="0" noProof="0" dirty="0" smtClean="0">
              <a:ln>
                <a:noFill/>
              </a:ln>
              <a:effectLst/>
              <a:uLnTx/>
              <a:uFillTx/>
              <a:ea typeface="+mn-ea"/>
              <a:cs typeface="+mn-cs"/>
            </a:endParaRPr>
          </a:p>
          <a:p>
            <a:pPr marL="0" marR="0" lvl="0" indent="0"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r>
              <a:rPr lang="el-GR" sz="1900" b="1" dirty="0" smtClean="0"/>
              <a:t>                                                        </a:t>
            </a:r>
            <a:r>
              <a:rPr lang="el-GR" sz="1900" b="1" dirty="0" smtClean="0"/>
              <a:t>Δεκέμβριος </a:t>
            </a:r>
            <a:r>
              <a:rPr lang="el-GR" sz="1900" b="1" dirty="0" smtClean="0"/>
              <a:t>2018</a:t>
            </a:r>
            <a:endParaRPr kumimoji="0" lang="el-GR" sz="1900" b="1" i="0" u="none" strike="noStrike" kern="1200" cap="none" spc="0" normalizeH="0" baseline="0" noProof="0" dirty="0" smtClean="0">
              <a:ln>
                <a:noFill/>
              </a:ln>
              <a:effectLst/>
              <a:uLnTx/>
              <a:uFillTx/>
              <a:ea typeface="+mn-ea"/>
              <a:cs typeface="+mn-cs"/>
            </a:endParaRPr>
          </a:p>
          <a:p>
            <a:pPr marL="0" marR="0" lvl="0" indent="0" algn="ctr" defTabSz="914400" rtl="0" eaLnBrk="1" fontAlgn="auto" latinLnBrk="0" hangingPunct="1">
              <a:lnSpc>
                <a:spcPct val="100000"/>
              </a:lnSpc>
              <a:spcBef>
                <a:spcPct val="20000"/>
              </a:spcBef>
              <a:spcAft>
                <a:spcPts val="0"/>
              </a:spcAft>
              <a:buClr>
                <a:schemeClr val="tx1">
                  <a:shade val="95000"/>
                </a:schemeClr>
              </a:buClr>
              <a:buSzPct val="65000"/>
              <a:buFont typeface="Wingdings 2"/>
              <a:buNone/>
              <a:tabLst/>
              <a:defRPr/>
            </a:pPr>
            <a:endParaRPr kumimoji="0" lang="el-GR" sz="2000" b="1" i="0" u="none" strike="noStrike" kern="1200" cap="none" spc="0" normalizeH="0" baseline="0" noProof="0" dirty="0" smtClean="0">
              <a:ln>
                <a:noFill/>
              </a:ln>
              <a:solidFill>
                <a:schemeClr val="tx1"/>
              </a:solidFill>
              <a:effectLst/>
              <a:uLnTx/>
              <a:uFillTx/>
              <a:latin typeface="+mj-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809318"/>
          </a:xfrm>
        </p:spPr>
        <p:txBody>
          <a:bodyPr>
            <a:normAutofit lnSpcReduction="10000"/>
          </a:bodyPr>
          <a:lstStyle/>
          <a:p>
            <a:pPr>
              <a:buClrTx/>
              <a:buFont typeface="Wingdings" pitchFamily="2" charset="2"/>
              <a:buChar char="Ø"/>
            </a:pPr>
            <a:r>
              <a:rPr lang="el-GR" dirty="0" smtClean="0"/>
              <a:t>ΝΠΔΔ με έστω ένα διοικητικό υπάλληλο και ταμειακή εξυπηρέτηση από τον δήμο         εκκαθάριση – ενταλματοποίηση από τον ένα διοικητικό</a:t>
            </a:r>
          </a:p>
          <a:p>
            <a:pPr>
              <a:buClrTx/>
              <a:buNone/>
            </a:pPr>
            <a:endParaRPr lang="el-GR" dirty="0" smtClean="0"/>
          </a:p>
          <a:p>
            <a:pPr>
              <a:buClrTx/>
              <a:buFont typeface="Wingdings" pitchFamily="2" charset="2"/>
              <a:buChar char="Ø"/>
            </a:pPr>
            <a:r>
              <a:rPr lang="el-GR" dirty="0" smtClean="0"/>
              <a:t>Το εντέλλεσθε στον ΠΟΥ δίνεται αποκλειστικά από το δήμαρχο</a:t>
            </a:r>
          </a:p>
          <a:p>
            <a:pPr>
              <a:buClrTx/>
              <a:buFont typeface="Wingdings" pitchFamily="2" charset="2"/>
              <a:buChar char="Ø"/>
            </a:pPr>
            <a:endParaRPr lang="el-GR" dirty="0" smtClean="0"/>
          </a:p>
          <a:p>
            <a:pPr>
              <a:buClrTx/>
              <a:buFont typeface="Wingdings" pitchFamily="2" charset="2"/>
              <a:buChar char="Ø"/>
            </a:pPr>
            <a:r>
              <a:rPr lang="el-GR" dirty="0" smtClean="0"/>
              <a:t>Αμφισβήτηση νομιμότητας εντάλματος από τον ταμία, μόνο για τα εντάλματα που δεν υπόκεινται σε προληπτικό έλεγχο από το ΕΣ.  Η έγγραφη αναφορά του ταμία απευθύνεται στο δήμαρχο και η απόρριψη ή αποδοχή της ενεργείται αποκλειστικά από </a:t>
            </a:r>
            <a:r>
              <a:rPr lang="el-GR" dirty="0" smtClean="0"/>
              <a:t>αυτόν</a:t>
            </a:r>
            <a:endParaRPr lang="el-GR" dirty="0"/>
          </a:p>
        </p:txBody>
      </p:sp>
      <p:sp>
        <p:nvSpPr>
          <p:cNvPr id="4" name="3 - Δεξιό βέλος"/>
          <p:cNvSpPr/>
          <p:nvPr/>
        </p:nvSpPr>
        <p:spPr>
          <a:xfrm>
            <a:off x="6572264" y="1000108"/>
            <a:ext cx="64294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28596" y="214290"/>
            <a:ext cx="8229600" cy="1143000"/>
          </a:xfrm>
        </p:spPr>
        <p:txBody>
          <a:bodyPr>
            <a:noAutofit/>
          </a:bodyPr>
          <a:lstStyle/>
          <a:p>
            <a:r>
              <a:rPr lang="el-GR" sz="2800" dirty="0" smtClean="0">
                <a:solidFill>
                  <a:schemeClr val="tx1"/>
                </a:solidFill>
                <a:latin typeface="+mn-lt"/>
              </a:rPr>
              <a:t>Άρθρο 205</a:t>
            </a:r>
            <a:br>
              <a:rPr lang="el-GR" sz="2800" dirty="0" smtClean="0">
                <a:solidFill>
                  <a:schemeClr val="tx1"/>
                </a:solidFill>
                <a:latin typeface="+mn-lt"/>
              </a:rPr>
            </a:br>
            <a:r>
              <a:rPr lang="el-GR" sz="2800" dirty="0" smtClean="0">
                <a:solidFill>
                  <a:schemeClr val="tx1"/>
                </a:solidFill>
                <a:latin typeface="+mn-lt"/>
              </a:rPr>
              <a:t>Προϊστάμενος οικονομικών υπηρεσιών στους ΟΤΑ α΄ βαθμού</a:t>
            </a:r>
            <a:endParaRPr lang="el-GR" sz="2800" dirty="0">
              <a:solidFill>
                <a:schemeClr val="tx1"/>
              </a:solidFill>
              <a:latin typeface="+mn-lt"/>
            </a:endParaRPr>
          </a:p>
        </p:txBody>
      </p:sp>
      <p:sp>
        <p:nvSpPr>
          <p:cNvPr id="3" name="2 - Θέση περιεχομένου"/>
          <p:cNvSpPr>
            <a:spLocks noGrp="1"/>
          </p:cNvSpPr>
          <p:nvPr>
            <p:ph idx="1"/>
          </p:nvPr>
        </p:nvSpPr>
        <p:spPr>
          <a:xfrm>
            <a:off x="457200" y="2428868"/>
            <a:ext cx="8229600" cy="2357454"/>
          </a:xfrm>
        </p:spPr>
        <p:txBody>
          <a:bodyPr/>
          <a:lstStyle/>
          <a:p>
            <a:pPr>
              <a:buClr>
                <a:schemeClr val="bg1"/>
              </a:buClr>
              <a:buNone/>
            </a:pPr>
            <a:r>
              <a:rPr lang="el-GR" dirty="0" smtClean="0">
                <a:solidFill>
                  <a:schemeClr val="bg1"/>
                </a:solidFill>
              </a:rPr>
              <a:t>     </a:t>
            </a:r>
            <a:r>
              <a:rPr lang="el-GR" dirty="0" smtClean="0"/>
              <a:t>Προϊστάμενος οργανικής μονάδας (γενική διεύθυνση, διεύθυνση, τμήμα) στην οποία υπάγονται μόνο ή κατά κύριο λόγο υπηρεσίες οικονομικού ενδιαφέροντος</a:t>
            </a:r>
            <a:endParaRPr lang="el-G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2800" dirty="0" smtClean="0">
                <a:solidFill>
                  <a:schemeClr val="tx1"/>
                </a:solidFill>
                <a:latin typeface="+mn-lt"/>
              </a:rPr>
              <a:t>Άρθρο 206</a:t>
            </a:r>
            <a:br>
              <a:rPr lang="el-GR" sz="2800" dirty="0" smtClean="0">
                <a:solidFill>
                  <a:schemeClr val="tx1"/>
                </a:solidFill>
                <a:latin typeface="+mn-lt"/>
              </a:rPr>
            </a:br>
            <a:r>
              <a:rPr lang="el-GR" sz="2800" dirty="0" smtClean="0">
                <a:solidFill>
                  <a:schemeClr val="tx1"/>
                </a:solidFill>
                <a:latin typeface="+mn-lt"/>
              </a:rPr>
              <a:t>Διαδικαστικού χαρακτήρα ρυθμίσεις σχετικές με την οικονομική λειτουργία των δήμων</a:t>
            </a:r>
            <a:endParaRPr lang="el-GR" sz="2800" dirty="0">
              <a:solidFill>
                <a:schemeClr val="tx1"/>
              </a:solidFill>
              <a:latin typeface="+mn-lt"/>
            </a:endParaRPr>
          </a:p>
        </p:txBody>
      </p:sp>
      <p:sp>
        <p:nvSpPr>
          <p:cNvPr id="4" name="1 - Τίτλος"/>
          <p:cNvSpPr>
            <a:spLocks noGrp="1"/>
          </p:cNvSpPr>
          <p:nvPr>
            <p:ph idx="1"/>
          </p:nvPr>
        </p:nvSpPr>
        <p:spPr>
          <a:xfrm>
            <a:off x="457200" y="1785939"/>
            <a:ext cx="8229600" cy="35004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pPr>
              <a:buNone/>
            </a:pPr>
            <a:r>
              <a:rPr lang="el-GR" dirty="0" smtClean="0">
                <a:solidFill>
                  <a:schemeClr val="bg1"/>
                </a:solidFill>
              </a:rPr>
              <a:t>    </a:t>
            </a:r>
            <a:r>
              <a:rPr lang="el-GR" dirty="0" smtClean="0"/>
              <a:t>Απαρίθμηση περιπτώσεων κατά τις οποίες απαιτείται ή όχι απόφαση του δημοτικού συμβουλίου για να εκκινήσει η διαδικασία ανάθεσης και περιπτώσεων περί του χρόνου έκδοσης ΑΑΥ </a:t>
            </a:r>
            <a:endParaRPr lang="el-G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800" dirty="0" smtClean="0">
                <a:solidFill>
                  <a:schemeClr val="tx1"/>
                </a:solidFill>
                <a:latin typeface="+mn-lt"/>
              </a:rPr>
              <a:t>Άρθρο 207</a:t>
            </a:r>
            <a:br>
              <a:rPr lang="el-GR" sz="2800" dirty="0" smtClean="0">
                <a:solidFill>
                  <a:schemeClr val="tx1"/>
                </a:solidFill>
                <a:latin typeface="+mn-lt"/>
              </a:rPr>
            </a:br>
            <a:r>
              <a:rPr lang="el-GR" sz="2800" dirty="0" smtClean="0">
                <a:solidFill>
                  <a:schemeClr val="tx1"/>
                </a:solidFill>
                <a:latin typeface="+mn-lt"/>
              </a:rPr>
              <a:t>Πάγια προκαταβολή δήμων</a:t>
            </a:r>
            <a:endParaRPr lang="el-GR" sz="2800" dirty="0">
              <a:solidFill>
                <a:schemeClr val="tx1"/>
              </a:solidFill>
              <a:latin typeface="+mn-lt"/>
            </a:endParaRPr>
          </a:p>
        </p:txBody>
      </p:sp>
      <p:sp>
        <p:nvSpPr>
          <p:cNvPr id="3" name="2 - Θέση περιεχομένου"/>
          <p:cNvSpPr>
            <a:spLocks noGrp="1"/>
          </p:cNvSpPr>
          <p:nvPr>
            <p:ph idx="1"/>
          </p:nvPr>
        </p:nvSpPr>
        <p:spPr/>
        <p:txBody>
          <a:bodyPr/>
          <a:lstStyle/>
          <a:p>
            <a:pPr>
              <a:buNone/>
            </a:pPr>
            <a:r>
              <a:rPr lang="el-GR" dirty="0" smtClean="0"/>
              <a:t>    Ορίζεται αναπληρωτής του υπαλλήλου και παρέχεται η δυνατότητα ανοίγματος λογαριασμών σε πιστωτικά ιδρύματα που εποπτεύει η Τράπεζα της Ελλάδος</a:t>
            </a:r>
            <a:endParaRPr lang="el-G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2800" dirty="0" smtClean="0">
                <a:solidFill>
                  <a:schemeClr val="tx1"/>
                </a:solidFill>
                <a:latin typeface="+mn-lt"/>
              </a:rPr>
              <a:t>Άρθρο 208</a:t>
            </a:r>
            <a:br>
              <a:rPr lang="el-GR" sz="2800" dirty="0" smtClean="0">
                <a:solidFill>
                  <a:schemeClr val="tx1"/>
                </a:solidFill>
                <a:latin typeface="+mn-lt"/>
              </a:rPr>
            </a:br>
            <a:r>
              <a:rPr lang="el-GR" sz="2800" dirty="0" smtClean="0">
                <a:solidFill>
                  <a:schemeClr val="tx1"/>
                </a:solidFill>
                <a:latin typeface="+mn-lt"/>
              </a:rPr>
              <a:t>Δανεισμός των ΟΤΑ για δράσεις βελτίωσης της ενεργειακής αποδοτικότητας</a:t>
            </a:r>
            <a:endParaRPr lang="el-GR" sz="2800" dirty="0">
              <a:solidFill>
                <a:schemeClr val="tx1"/>
              </a:solidFill>
              <a:latin typeface="+mn-lt"/>
            </a:endParaRPr>
          </a:p>
        </p:txBody>
      </p:sp>
      <p:sp>
        <p:nvSpPr>
          <p:cNvPr id="3" name="2 - Θέση περιεχομένου"/>
          <p:cNvSpPr>
            <a:spLocks noGrp="1"/>
          </p:cNvSpPr>
          <p:nvPr>
            <p:ph idx="1"/>
          </p:nvPr>
        </p:nvSpPr>
        <p:spPr/>
        <p:txBody>
          <a:bodyPr/>
          <a:lstStyle/>
          <a:p>
            <a:pPr>
              <a:buClrTx/>
              <a:buFont typeface="Wingdings" pitchFamily="2" charset="2"/>
              <a:buChar char="Ø"/>
            </a:pPr>
            <a:r>
              <a:rPr lang="el-GR" dirty="0" smtClean="0"/>
              <a:t>Δυνατότητα συνομολόγησης δανείων χωρίς τις προϋποθέσεις της παρ. 1 του άρθρου 264 του ν.3852/2010 </a:t>
            </a:r>
          </a:p>
          <a:p>
            <a:pPr>
              <a:buClrTx/>
              <a:buFont typeface="Wingdings" pitchFamily="2" charset="2"/>
              <a:buChar char="Ø"/>
            </a:pPr>
            <a:r>
              <a:rPr lang="el-GR" dirty="0" smtClean="0"/>
              <a:t>Απαραίτητη προϋπόθεση, ότι από τις δράσεις και τα σχέδια για τα οποία λαμβάνεται το δάνειο, επέρχεται μείωση του κόστους λειτουργίας και από την εξοικονόμηση αυτή καλύπτεται και το κόστος εξυπηρέτησης των σχετικών τοκοχρεολυσίων</a:t>
            </a:r>
            <a:endParaRPr lang="el-G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357430"/>
            <a:ext cx="8229600" cy="3951930"/>
          </a:xfrm>
        </p:spPr>
        <p:txBody>
          <a:bodyPr/>
          <a:lstStyle/>
          <a:p>
            <a:pPr algn="ctr">
              <a:buNone/>
            </a:pPr>
            <a:r>
              <a:rPr lang="el-GR" b="1" i="1" dirty="0" smtClean="0">
                <a:latin typeface="+mj-lt"/>
              </a:rPr>
              <a:t>Ευχαριστώ </a:t>
            </a:r>
          </a:p>
          <a:p>
            <a:pPr algn="ctr">
              <a:buNone/>
            </a:pPr>
            <a:r>
              <a:rPr lang="el-GR" b="1" i="1" dirty="0" smtClean="0">
                <a:latin typeface="+mj-lt"/>
              </a:rPr>
              <a:t>για την προσοχή σας…</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2800" dirty="0" smtClean="0">
                <a:solidFill>
                  <a:schemeClr val="tx1"/>
                </a:solidFill>
                <a:latin typeface="+mn-lt"/>
              </a:rPr>
              <a:t>Άρθρο 179</a:t>
            </a:r>
            <a:br>
              <a:rPr lang="el-GR" sz="2800" dirty="0" smtClean="0">
                <a:solidFill>
                  <a:schemeClr val="tx1"/>
                </a:solidFill>
                <a:latin typeface="+mn-lt"/>
              </a:rPr>
            </a:br>
            <a:r>
              <a:rPr lang="el-GR" sz="2800" dirty="0" smtClean="0">
                <a:solidFill>
                  <a:schemeClr val="tx1"/>
                </a:solidFill>
                <a:latin typeface="+mn-lt"/>
              </a:rPr>
              <a:t>Προγραμματικές Συμβάσεις- Τροποποίηση του άρθρου 100 του ν.3852/2010</a:t>
            </a:r>
            <a:endParaRPr lang="el-GR" sz="2800" dirty="0">
              <a:solidFill>
                <a:schemeClr val="tx1"/>
              </a:solidFill>
              <a:latin typeface="+mn-lt"/>
            </a:endParaRPr>
          </a:p>
        </p:txBody>
      </p:sp>
      <p:sp>
        <p:nvSpPr>
          <p:cNvPr id="3" name="2 - Θέση περιεχομένου"/>
          <p:cNvSpPr>
            <a:spLocks noGrp="1"/>
          </p:cNvSpPr>
          <p:nvPr>
            <p:ph idx="1"/>
          </p:nvPr>
        </p:nvSpPr>
        <p:spPr/>
        <p:txBody>
          <a:bodyPr>
            <a:normAutofit/>
          </a:bodyPr>
          <a:lstStyle/>
          <a:p>
            <a:pPr>
              <a:buClrTx/>
              <a:buFont typeface="Wingdings" pitchFamily="2" charset="2"/>
              <a:buChar char="Ø"/>
            </a:pPr>
            <a:r>
              <a:rPr lang="el-GR" dirty="0" smtClean="0"/>
              <a:t>Προστίθενται στα κυρίως συμβαλλόμενα μέρη οι:</a:t>
            </a:r>
          </a:p>
          <a:p>
            <a:pPr>
              <a:buClrTx/>
              <a:buNone/>
            </a:pPr>
            <a:r>
              <a:rPr lang="el-GR" dirty="0" smtClean="0"/>
              <a:t>     Εγνατία Οδός Α.Ε., Μ.Ο.Δ . Α.Ε., ΕΤ.Α.Δ., Τ.Π. &amp; Δ., Ν.Π.Ι.Δ., φορείς των παρ.1,2,3,4 και 5 του άρθρου 12 του ν.4412/2016</a:t>
            </a:r>
          </a:p>
          <a:p>
            <a:pPr>
              <a:buClrTx/>
              <a:buNone/>
            </a:pPr>
            <a:endParaRPr lang="el-GR" dirty="0" smtClean="0"/>
          </a:p>
          <a:p>
            <a:pPr>
              <a:buClrTx/>
              <a:buFont typeface="Wingdings" pitchFamily="2" charset="2"/>
              <a:buChar char="Ø"/>
            </a:pPr>
            <a:r>
              <a:rPr lang="el-GR" dirty="0" smtClean="0"/>
              <a:t> Εάν συμβαλλόμενος  είναι το </a:t>
            </a:r>
            <a:r>
              <a:rPr lang="el-GR" dirty="0" smtClean="0"/>
              <a:t>Δημόσιο, ή εποπτευόμενος φορέας του, </a:t>
            </a:r>
            <a:r>
              <a:rPr lang="el-GR" dirty="0" smtClean="0"/>
              <a:t>η σύμβαση δεν υπόκειται σε υποχρεωτικό έλεγχο νομιμότητας</a:t>
            </a:r>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642918"/>
            <a:ext cx="8229600" cy="5666442"/>
          </a:xfrm>
        </p:spPr>
        <p:txBody>
          <a:bodyPr>
            <a:normAutofit/>
          </a:bodyPr>
          <a:lstStyle/>
          <a:p>
            <a:pPr>
              <a:buClrTx/>
              <a:buFont typeface="Wingdings" pitchFamily="2" charset="2"/>
              <a:buChar char="Ø"/>
            </a:pPr>
            <a:r>
              <a:rPr lang="el-GR" dirty="0" smtClean="0"/>
              <a:t>Προστίθεται περίπτωση ε΄ στην παρ 1, για την Ε.Ε.Τ.Α.Α.  Α.Ε.</a:t>
            </a:r>
          </a:p>
          <a:p>
            <a:pPr>
              <a:buClrTx/>
              <a:buNone/>
            </a:pPr>
            <a:r>
              <a:rPr lang="el-GR" dirty="0" smtClean="0"/>
              <a:t>     Η εταιρεία αναλαμβάνει τη διεξαγωγή της διαδικασίας σύναψης, εποπτείας και επίβλεψης δημοσίων συμβάσεων μελετών των δήμων που δεν έχουν τεχνική επάρκεια, ή τεχνικό υπάλληλο της απαιτούμενης ειδικότητας  </a:t>
            </a:r>
          </a:p>
          <a:p>
            <a:pPr>
              <a:buClrTx/>
              <a:buNone/>
            </a:pPr>
            <a:endParaRPr lang="el-GR" dirty="0" smtClean="0"/>
          </a:p>
          <a:p>
            <a:pPr>
              <a:buClrTx/>
              <a:buFont typeface="Wingdings" pitchFamily="2" charset="2"/>
              <a:buChar char="Ø"/>
            </a:pPr>
            <a:r>
              <a:rPr lang="el-GR" dirty="0" smtClean="0"/>
              <a:t>Στην παρ. 2 προβλέπονται ρητά οι προμήθειες, η κάλυψη λειτουργικών εξόδων (τρόπος &amp; λεπτομέρειες καταβολής) και οι υποχρεώσεις που αναλαμβάνουν οι συμβαλλόμενοι</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800" dirty="0" smtClean="0">
                <a:solidFill>
                  <a:schemeClr val="tx1"/>
                </a:solidFill>
                <a:latin typeface="+mn-lt"/>
              </a:rPr>
              <a:t>Άρθρο 189</a:t>
            </a:r>
            <a:br>
              <a:rPr lang="el-GR" sz="2800" dirty="0" smtClean="0">
                <a:solidFill>
                  <a:schemeClr val="tx1"/>
                </a:solidFill>
                <a:latin typeface="+mn-lt"/>
              </a:rPr>
            </a:br>
            <a:r>
              <a:rPr lang="el-GR" sz="2800" dirty="0" smtClean="0">
                <a:solidFill>
                  <a:schemeClr val="tx1"/>
                </a:solidFill>
                <a:latin typeface="+mn-lt"/>
              </a:rPr>
              <a:t>Συζήτηση και ψήφιση προϋπολογισμού δήμων</a:t>
            </a:r>
            <a:endParaRPr lang="el-GR" sz="2800" dirty="0">
              <a:solidFill>
                <a:schemeClr val="tx1"/>
              </a:solidFill>
              <a:latin typeface="+mn-lt"/>
            </a:endParaRPr>
          </a:p>
        </p:txBody>
      </p:sp>
      <p:sp>
        <p:nvSpPr>
          <p:cNvPr id="3" name="2 - Θέση περιεχομένου"/>
          <p:cNvSpPr>
            <a:spLocks noGrp="1"/>
          </p:cNvSpPr>
          <p:nvPr>
            <p:ph idx="1"/>
          </p:nvPr>
        </p:nvSpPr>
        <p:spPr/>
        <p:txBody>
          <a:bodyPr>
            <a:normAutofit/>
          </a:bodyPr>
          <a:lstStyle/>
          <a:p>
            <a:pPr>
              <a:buClrTx/>
              <a:buFont typeface="Wingdings" pitchFamily="2" charset="2"/>
              <a:buChar char="Ø"/>
            </a:pPr>
            <a:r>
              <a:rPr lang="el-GR" dirty="0" smtClean="0"/>
              <a:t>Αντί συμβούλια τοπικής και δημοτικής κοινότητας, έχουμε συμβούλιο κοινότητας με μόνιμο πληθυσμό άνω των 300 κατοίκων και πρόεδρο κοινότητας με πληθυσμό έως 300 κατοίκους</a:t>
            </a:r>
          </a:p>
          <a:p>
            <a:pPr>
              <a:buClrTx/>
              <a:buFont typeface="Wingdings" pitchFamily="2" charset="2"/>
              <a:buChar char="Ø"/>
            </a:pPr>
            <a:r>
              <a:rPr lang="el-GR" dirty="0" smtClean="0"/>
              <a:t>Οι υπηρεσίες του δήμου παρέχουν κάθε αναγκαία υποστήριξη στο συμβούλιο, τον πρόεδρο της κοινότητας και τα μέλη του δημοτικού συμβουλίου  </a:t>
            </a:r>
          </a:p>
          <a:p>
            <a:pPr>
              <a:buClrTx/>
              <a:buFont typeface="Wingdings" pitchFamily="2" charset="2"/>
              <a:buChar char="Ø"/>
            </a:pPr>
            <a:r>
              <a:rPr lang="el-GR" dirty="0" smtClean="0"/>
              <a:t>Η οικονομική επιτροπή καταρτίζει το σχέδιο του προϋπολογισμού και το ενσωματώνει στη βάση δεδομένων του ΥΠΕΣ έως την 20</a:t>
            </a:r>
            <a:r>
              <a:rPr lang="el-GR" baseline="30000" dirty="0" smtClean="0"/>
              <a:t>η</a:t>
            </a:r>
            <a:r>
              <a:rPr lang="el-GR" dirty="0" smtClean="0"/>
              <a:t> Σεπτεμβρίου </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500042"/>
            <a:ext cx="8229600" cy="5809318"/>
          </a:xfrm>
        </p:spPr>
        <p:txBody>
          <a:bodyPr>
            <a:normAutofit lnSpcReduction="10000"/>
          </a:bodyPr>
          <a:lstStyle/>
          <a:p>
            <a:pPr>
              <a:buClrTx/>
              <a:buFont typeface="Wingdings" pitchFamily="2" charset="2"/>
              <a:buChar char="Ø"/>
            </a:pPr>
            <a:r>
              <a:rPr lang="el-GR" dirty="0" smtClean="0"/>
              <a:t>Η συζήτηση και η ψήφιση του προϋπολογισμού διεξάγεται αναλυτικά μέχρι τεταρτοψήφιο ΚΑΕ και αναπτύξεων αυτών, επί του σχεδίου της οικονομικής επιτροπής και επί των εναλλακτικών προτάσεων</a:t>
            </a:r>
          </a:p>
          <a:p>
            <a:pPr>
              <a:buClrTx/>
              <a:buFont typeface="Wingdings" pitchFamily="2" charset="2"/>
              <a:buChar char="Ø"/>
            </a:pPr>
            <a:r>
              <a:rPr lang="el-GR" dirty="0" smtClean="0"/>
              <a:t>Έγκυρες θεωρούνται οι ψήφοι επί συγκεκριμένης πρότασης</a:t>
            </a:r>
          </a:p>
          <a:p>
            <a:pPr>
              <a:buClrTx/>
              <a:buFont typeface="Wingdings" pitchFamily="2" charset="2"/>
              <a:buChar char="Ø"/>
            </a:pPr>
            <a:r>
              <a:rPr lang="el-GR" dirty="0" smtClean="0"/>
              <a:t>Οι λευκές ψήφοι δεν λαμβάνονται υπόψη για τον υπολογισμό της πλειοψηφίας</a:t>
            </a:r>
          </a:p>
          <a:p>
            <a:pPr>
              <a:buClrTx/>
              <a:buFont typeface="Wingdings" pitchFamily="2" charset="2"/>
              <a:buChar char="Ø"/>
            </a:pPr>
            <a:r>
              <a:rPr lang="el-GR" dirty="0" smtClean="0"/>
              <a:t>Εναλλακτικές προτάσεις κατατίθενται είτε στην οικονομική επιτροπή, κατά την κατάρτιση του σχεδίου προϋπολογισμού, είτε στο δημοτικό συμβούλιο, κατά την ψήφιση αυτού</a:t>
            </a:r>
            <a:endParaRPr lang="el-G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Θέση περιεχομένου"/>
          <p:cNvSpPr>
            <a:spLocks noGrp="1"/>
          </p:cNvSpPr>
          <p:nvPr>
            <p:ph idx="1"/>
          </p:nvPr>
        </p:nvSpPr>
        <p:spPr>
          <a:xfrm>
            <a:off x="457200" y="285728"/>
            <a:ext cx="8229600" cy="6023632"/>
          </a:xfrm>
        </p:spPr>
        <p:txBody>
          <a:bodyPr>
            <a:normAutofit fontScale="85000" lnSpcReduction="20000"/>
          </a:bodyPr>
          <a:lstStyle/>
          <a:p>
            <a:pPr>
              <a:buClrTx/>
              <a:buFont typeface="Wingdings" pitchFamily="2" charset="2"/>
              <a:buChar char="Ø"/>
            </a:pPr>
            <a:r>
              <a:rPr lang="el-GR" dirty="0" smtClean="0"/>
              <a:t>Τυχόν εναλλακτικές προτάσεις ανά ΚΑΕ συζητούνται διακριτά και τίθενται σε ψηφοφορία κατ’ αντιπαράθεση με τους αντίστοιχους ΚΑΕ του σχεδίου και σε συνδυασμό με άλλους ΚΑΕ</a:t>
            </a:r>
          </a:p>
          <a:p>
            <a:pPr>
              <a:buClrTx/>
              <a:buFont typeface="Wingdings" pitchFamily="2" charset="2"/>
              <a:buChar char="Ø"/>
            </a:pPr>
            <a:r>
              <a:rPr lang="el-GR" dirty="0" smtClean="0"/>
              <a:t>Η πρόταση που συγκεντρώνει την απόλυτη πλειοψηφία των παρόντων μελών του δημοτικού συμβουλίου συνιστά και την εγκεκριμένη εγγραφή πίστωσης</a:t>
            </a:r>
          </a:p>
          <a:p>
            <a:pPr>
              <a:buClrTx/>
              <a:buFont typeface="Wingdings" pitchFamily="2" charset="2"/>
              <a:buChar char="Ø"/>
            </a:pPr>
            <a:r>
              <a:rPr lang="el-GR" dirty="0" smtClean="0"/>
              <a:t>Εάν καμία πρόταση δεν συγκεντρώνει την απόλυτη πλειοψηφία των παρόντων μελών, η ψηφοφορία επαναλαμβάνεται μεταξύ των δύο πρώτων σε ψήφους </a:t>
            </a:r>
            <a:r>
              <a:rPr lang="el-GR" dirty="0" smtClean="0"/>
              <a:t>προτάσεων</a:t>
            </a:r>
          </a:p>
          <a:p>
            <a:pPr>
              <a:buClrTx/>
              <a:buNone/>
            </a:pPr>
            <a:endParaRPr lang="el-GR" b="1" dirty="0" smtClean="0"/>
          </a:p>
          <a:p>
            <a:pPr algn="just">
              <a:buClrTx/>
              <a:buNone/>
            </a:pPr>
            <a:r>
              <a:rPr lang="el-GR" b="1" dirty="0" smtClean="0"/>
              <a:t>Παρόμοιες διατάξεις ισχύουν για τις περιφέρειες και προστίθενται υποχρεωτικές δαπάνες για τη διάρκεια ισχύος </a:t>
            </a:r>
            <a:r>
              <a:rPr lang="el-GR" b="1" smtClean="0"/>
              <a:t>του προϋπολογισμού τους </a:t>
            </a:r>
            <a:r>
              <a:rPr lang="el-GR" b="1" dirty="0" smtClean="0"/>
              <a:t>(άρθρο 190) </a:t>
            </a:r>
          </a:p>
          <a:p>
            <a:pPr>
              <a:buClrTx/>
              <a:buNone/>
            </a:pPr>
            <a:endParaRPr lang="el-GR" b="1" dirty="0" smtClean="0"/>
          </a:p>
          <a:p>
            <a:pPr algn="ctr">
              <a:buClrTx/>
              <a:buNone/>
            </a:pPr>
            <a:r>
              <a:rPr lang="el-GR" b="1" u="sng" dirty="0" smtClean="0"/>
              <a:t>Οι διατάξεις των παραπάνω άρθρων εφαρμόζονται από την επόμενη </a:t>
            </a:r>
            <a:r>
              <a:rPr lang="el-GR" b="1" u="sng" dirty="0" err="1" smtClean="0"/>
              <a:t>αυτοδιοικητική</a:t>
            </a:r>
            <a:r>
              <a:rPr lang="el-GR" b="1" u="sng" dirty="0" smtClean="0"/>
              <a:t> περίοδο</a:t>
            </a:r>
            <a:endParaRPr lang="el-GR" b="1" u="sn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939916"/>
          </a:xfrm>
        </p:spPr>
        <p:txBody>
          <a:bodyPr>
            <a:noAutofit/>
          </a:bodyPr>
          <a:lstStyle/>
          <a:p>
            <a:r>
              <a:rPr lang="el-GR" sz="2800" dirty="0" smtClean="0">
                <a:solidFill>
                  <a:schemeClr val="tx1"/>
                </a:solidFill>
                <a:latin typeface="+mn-lt"/>
              </a:rPr>
              <a:t>Άρθρα </a:t>
            </a:r>
            <a:r>
              <a:rPr lang="el-GR" sz="2800" dirty="0" smtClean="0">
                <a:solidFill>
                  <a:schemeClr val="tx1"/>
                </a:solidFill>
                <a:latin typeface="+mn-lt"/>
              </a:rPr>
              <a:t>197-202</a:t>
            </a:r>
            <a:br>
              <a:rPr lang="el-GR" sz="2800" dirty="0" smtClean="0">
                <a:solidFill>
                  <a:schemeClr val="tx1"/>
                </a:solidFill>
                <a:latin typeface="+mn-lt"/>
              </a:rPr>
            </a:br>
            <a:r>
              <a:rPr lang="el-GR" sz="2800" dirty="0" smtClean="0">
                <a:solidFill>
                  <a:schemeClr val="tx1"/>
                </a:solidFill>
                <a:latin typeface="+mn-lt"/>
              </a:rPr>
              <a:t>Παρατηρητήριο Οικονομικής Αυτοτέλειας των ΟΤΑ-</a:t>
            </a:r>
            <a:br>
              <a:rPr lang="el-GR" sz="2800" dirty="0" smtClean="0">
                <a:solidFill>
                  <a:schemeClr val="tx1"/>
                </a:solidFill>
                <a:latin typeface="+mn-lt"/>
              </a:rPr>
            </a:br>
            <a:r>
              <a:rPr lang="el-GR" sz="2800" dirty="0" smtClean="0">
                <a:solidFill>
                  <a:schemeClr val="tx1"/>
                </a:solidFill>
                <a:latin typeface="+mn-lt"/>
              </a:rPr>
              <a:t>Τροποποίηση του άρθρου 4 του ν.4111/2013</a:t>
            </a:r>
            <a:endParaRPr lang="el-GR" sz="2800" dirty="0">
              <a:solidFill>
                <a:schemeClr val="tx1"/>
              </a:solidFill>
              <a:latin typeface="+mn-lt"/>
            </a:endParaRPr>
          </a:p>
        </p:txBody>
      </p:sp>
      <p:sp>
        <p:nvSpPr>
          <p:cNvPr id="3" name="2 - Θέση περιεχομένου"/>
          <p:cNvSpPr>
            <a:spLocks noGrp="1"/>
          </p:cNvSpPr>
          <p:nvPr>
            <p:ph idx="1"/>
          </p:nvPr>
        </p:nvSpPr>
        <p:spPr>
          <a:xfrm>
            <a:off x="457200" y="2214554"/>
            <a:ext cx="8229600" cy="4094806"/>
          </a:xfrm>
        </p:spPr>
        <p:txBody>
          <a:bodyPr/>
          <a:lstStyle/>
          <a:p>
            <a:pPr>
              <a:buClrTx/>
              <a:buFont typeface="Wingdings" pitchFamily="2" charset="2"/>
              <a:buChar char="Ø"/>
            </a:pPr>
            <a:r>
              <a:rPr lang="el-GR" dirty="0" smtClean="0"/>
              <a:t>Αλλαγή σύνθεσης του Παρατηρητηρίου</a:t>
            </a:r>
          </a:p>
          <a:p>
            <a:pPr>
              <a:buClrTx/>
              <a:buFont typeface="Wingdings" pitchFamily="2" charset="2"/>
              <a:buChar char="Ø"/>
            </a:pPr>
            <a:r>
              <a:rPr lang="el-GR" dirty="0" smtClean="0"/>
              <a:t>Το Πρόγραμμα Εξυγίανσης αντικαθίσταται με Προγραμματική Συμφωνία μεταξύ δήμου και Υπουργού Εσωτερικών</a:t>
            </a:r>
          </a:p>
          <a:p>
            <a:pPr>
              <a:buClrTx/>
              <a:buFont typeface="Wingdings" pitchFamily="2" charset="2"/>
              <a:buChar char="Ø"/>
            </a:pPr>
            <a:r>
              <a:rPr lang="el-GR" dirty="0" smtClean="0"/>
              <a:t>Δεν προβλέπονται ούτε ενδεικτικά μέτρα για τους δήμους  που συνάπτουν Προγραμματική Συμφωνία</a:t>
            </a:r>
          </a:p>
          <a:p>
            <a:pPr>
              <a:buClrTx/>
              <a:buFont typeface="Wingdings" pitchFamily="2" charset="2"/>
              <a:buChar char="Ø"/>
            </a:pPr>
            <a:r>
              <a:rPr lang="el-GR" dirty="0" smtClean="0"/>
              <a:t>Το Παρατηρητήριο δεν δεσμεύει τον Υπουργό, αλλά τον ενημερώνει με σχετικές εκθέσεις</a:t>
            </a:r>
            <a:endParaRPr lang="el-G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a:bodyPr>
          <a:lstStyle/>
          <a:p>
            <a:r>
              <a:rPr lang="el-GR" sz="2800" dirty="0" smtClean="0">
                <a:solidFill>
                  <a:schemeClr val="tx1"/>
                </a:solidFill>
                <a:latin typeface="+mn-lt"/>
              </a:rPr>
              <a:t>Άρθρο 203</a:t>
            </a:r>
            <a:br>
              <a:rPr lang="el-GR" sz="2800" dirty="0" smtClean="0">
                <a:solidFill>
                  <a:schemeClr val="tx1"/>
                </a:solidFill>
                <a:latin typeface="+mn-lt"/>
              </a:rPr>
            </a:br>
            <a:r>
              <a:rPr lang="el-GR" sz="2800" dirty="0" smtClean="0">
                <a:solidFill>
                  <a:schemeClr val="tx1"/>
                </a:solidFill>
                <a:latin typeface="+mn-lt"/>
              </a:rPr>
              <a:t>Διατάκτης στους ΟΤΑ α΄ βαθμού</a:t>
            </a:r>
            <a:endParaRPr lang="el-GR" sz="2800" dirty="0">
              <a:solidFill>
                <a:schemeClr val="tx1"/>
              </a:solidFill>
              <a:latin typeface="+mn-lt"/>
            </a:endParaRPr>
          </a:p>
        </p:txBody>
      </p:sp>
      <p:sp>
        <p:nvSpPr>
          <p:cNvPr id="3" name="2 - Θέση περιεχομένου"/>
          <p:cNvSpPr>
            <a:spLocks noGrp="1"/>
          </p:cNvSpPr>
          <p:nvPr>
            <p:ph idx="1"/>
          </p:nvPr>
        </p:nvSpPr>
        <p:spPr/>
        <p:txBody>
          <a:bodyPr>
            <a:normAutofit lnSpcReduction="10000"/>
          </a:bodyPr>
          <a:lstStyle/>
          <a:p>
            <a:pPr>
              <a:buClrTx/>
              <a:buFont typeface="Wingdings" pitchFamily="2" charset="2"/>
              <a:buChar char="Ø"/>
            </a:pPr>
            <a:r>
              <a:rPr lang="el-GR" dirty="0" smtClean="0"/>
              <a:t>Διατάκτης ο δήμαρχος</a:t>
            </a:r>
          </a:p>
          <a:p>
            <a:pPr>
              <a:buClrTx/>
              <a:buNone/>
            </a:pPr>
            <a:endParaRPr lang="el-GR" dirty="0" smtClean="0"/>
          </a:p>
          <a:p>
            <a:pPr>
              <a:buClrTx/>
              <a:buFont typeface="Wingdings" pitchFamily="2" charset="2"/>
              <a:buChar char="Ø"/>
            </a:pPr>
            <a:r>
              <a:rPr lang="el-GR" dirty="0" smtClean="0"/>
              <a:t>Έγκριση δαπανών και διάθεση πίστωσης νοείται ότι υλοποιούνται με την ΑΑΥ</a:t>
            </a:r>
          </a:p>
          <a:p>
            <a:pPr>
              <a:buClrTx/>
              <a:buNone/>
            </a:pPr>
            <a:endParaRPr lang="el-GR" dirty="0" smtClean="0"/>
          </a:p>
          <a:p>
            <a:pPr>
              <a:buClrTx/>
              <a:buFont typeface="Wingdings" pitchFamily="2" charset="2"/>
              <a:buChar char="Ø"/>
            </a:pPr>
            <a:r>
              <a:rPr lang="el-GR" dirty="0" smtClean="0"/>
              <a:t>Οι πιστώσεις πρέπει να είναι εξειδικευμένες</a:t>
            </a:r>
          </a:p>
          <a:p>
            <a:pPr>
              <a:buClrTx/>
              <a:buNone/>
            </a:pPr>
            <a:endParaRPr lang="el-GR" dirty="0" smtClean="0"/>
          </a:p>
          <a:p>
            <a:pPr>
              <a:buClrTx/>
              <a:buFont typeface="Wingdings" pitchFamily="2" charset="2"/>
              <a:buChar char="Ø"/>
            </a:pPr>
            <a:r>
              <a:rPr lang="el-GR" dirty="0" smtClean="0"/>
              <a:t>Ο δήμαρχος δεν υπογράφει τους βεβαιωτικούς καταλόγους (αντικαταστάθηκε η περ. ε΄ της παρ. 1 του άρθρου 58 του ν.3852/2010)</a:t>
            </a: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l-GR" sz="2800" dirty="0" smtClean="0">
                <a:solidFill>
                  <a:schemeClr val="tx1"/>
                </a:solidFill>
                <a:latin typeface="+mn-lt"/>
              </a:rPr>
              <a:t>Άρθρο 204</a:t>
            </a:r>
            <a:br>
              <a:rPr lang="el-GR" sz="2800" dirty="0" smtClean="0">
                <a:solidFill>
                  <a:schemeClr val="tx1"/>
                </a:solidFill>
                <a:latin typeface="+mn-lt"/>
              </a:rPr>
            </a:br>
            <a:r>
              <a:rPr lang="el-GR" sz="2800" dirty="0" smtClean="0">
                <a:solidFill>
                  <a:schemeClr val="tx1"/>
                </a:solidFill>
                <a:latin typeface="+mn-lt"/>
              </a:rPr>
              <a:t>Ρυθμίσεις σχετικά με την εκκαθάριση δαπανών-Εντολή πληρωμών στους δήμους</a:t>
            </a:r>
            <a:endParaRPr lang="el-GR" sz="2800" dirty="0">
              <a:solidFill>
                <a:schemeClr val="tx1"/>
              </a:solidFill>
              <a:latin typeface="+mn-lt"/>
            </a:endParaRPr>
          </a:p>
        </p:txBody>
      </p:sp>
      <p:sp>
        <p:nvSpPr>
          <p:cNvPr id="3" name="2 - Θέση περιεχομένου"/>
          <p:cNvSpPr>
            <a:spLocks noGrp="1"/>
          </p:cNvSpPr>
          <p:nvPr>
            <p:ph idx="1"/>
          </p:nvPr>
        </p:nvSpPr>
        <p:spPr/>
        <p:txBody>
          <a:bodyPr>
            <a:normAutofit fontScale="92500" lnSpcReduction="20000"/>
          </a:bodyPr>
          <a:lstStyle/>
          <a:p>
            <a:pPr>
              <a:buClrTx/>
              <a:buFont typeface="Wingdings" pitchFamily="2" charset="2"/>
              <a:buChar char="Ø"/>
            </a:pPr>
            <a:r>
              <a:rPr lang="el-GR" dirty="0" smtClean="0"/>
              <a:t>Ο δήμαρχος παύει να έχει την ιδιότητα του εκκαθαριστή των δαπανών και του εντολέα των πληρωμών</a:t>
            </a:r>
          </a:p>
          <a:p>
            <a:pPr>
              <a:buClrTx/>
              <a:buFont typeface="Wingdings" pitchFamily="2" charset="2"/>
              <a:buChar char="Ø"/>
            </a:pPr>
            <a:r>
              <a:rPr lang="el-GR" dirty="0" smtClean="0"/>
              <a:t>Η έκδοση, συνυπογραφή, παραλαβή και εξόφληση επιταγών από το δήμαρχο και γενικά η ανάμιξή του σε διαχειριστικές ενέργειες της ταμειακής υπηρεσίας δεν επιτρέπονται </a:t>
            </a:r>
          </a:p>
          <a:p>
            <a:pPr>
              <a:buClrTx/>
              <a:buFont typeface="Wingdings" pitchFamily="2" charset="2"/>
              <a:buChar char="Ø"/>
            </a:pPr>
            <a:r>
              <a:rPr lang="el-GR" dirty="0" smtClean="0"/>
              <a:t>Τα ΧΕΠ υπογράφονται από τον ΠΟΥ, ή το ιεραρχικά υφιστάμενο όργανο που εξουσιοδοτείται από αυτόν και τον συντάκτη</a:t>
            </a:r>
          </a:p>
          <a:p>
            <a:pPr>
              <a:buClrTx/>
              <a:buFont typeface="Wingdings" pitchFamily="2" charset="2"/>
              <a:buChar char="Ø"/>
            </a:pPr>
            <a:r>
              <a:rPr lang="el-GR" dirty="0" smtClean="0"/>
              <a:t>Ειδική πρόβλεψη για μικρούς δήμους </a:t>
            </a:r>
          </a:p>
          <a:p>
            <a:pPr>
              <a:buClrTx/>
              <a:buFont typeface="Wingdings" pitchFamily="2" charset="2"/>
              <a:buChar char="Ø"/>
            </a:pPr>
            <a:r>
              <a:rPr lang="el-GR" dirty="0" smtClean="0"/>
              <a:t>ΝΠΔΔ χωρίς διοικητικό προσωπικό και ταμειακή εξυπηρέτηση από τον δήμο          οικονομική λειτουργία τους ασκείται από το δήμο</a:t>
            </a:r>
          </a:p>
        </p:txBody>
      </p:sp>
      <p:sp>
        <p:nvSpPr>
          <p:cNvPr id="5" name="4 - Δεξιό βέλος"/>
          <p:cNvSpPr/>
          <p:nvPr/>
        </p:nvSpPr>
        <p:spPr>
          <a:xfrm>
            <a:off x="4786314" y="5500702"/>
            <a:ext cx="64294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Αποκορύφωμα">
  <a:themeElements>
    <a:clrScheme name="Αποκορύφωμα">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Αποκορύφωμα">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Αποκορύφωμα">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406</TotalTime>
  <Words>945</Words>
  <PresentationFormat>Προβολή στην οθόνη (4:3)</PresentationFormat>
  <Paragraphs>79</Paragraphs>
  <Slides>15</Slides>
  <Notes>4</Notes>
  <HiddenSlides>0</HiddenSlides>
  <MMClips>0</MMClips>
  <ScaleCrop>false</ScaleCrop>
  <HeadingPairs>
    <vt:vector size="4" baseType="variant">
      <vt:variant>
        <vt:lpstr>Θέμα</vt:lpstr>
      </vt:variant>
      <vt:variant>
        <vt:i4>1</vt:i4>
      </vt:variant>
      <vt:variant>
        <vt:lpstr>Τίτλοι διαφανειών</vt:lpstr>
      </vt:variant>
      <vt:variant>
        <vt:i4>15</vt:i4>
      </vt:variant>
    </vt:vector>
  </HeadingPairs>
  <TitlesOfParts>
    <vt:vector size="16" baseType="lpstr">
      <vt:lpstr>Αποκορύφωμα</vt:lpstr>
      <vt:lpstr>«ΚλειΣθενησ ι» ν.4455/2018 (Α΄ 133)</vt:lpstr>
      <vt:lpstr>Άρθρο 179 Προγραμματικές Συμβάσεις- Τροποποίηση του άρθρου 100 του ν.3852/2010</vt:lpstr>
      <vt:lpstr>Διαφάνεια 3</vt:lpstr>
      <vt:lpstr>Άρθρο 189 Συζήτηση και ψήφιση προϋπολογισμού δήμων</vt:lpstr>
      <vt:lpstr>Διαφάνεια 5</vt:lpstr>
      <vt:lpstr>Διαφάνεια 6</vt:lpstr>
      <vt:lpstr>Άρθρα 197-202 Παρατηρητήριο Οικονομικής Αυτοτέλειας των ΟΤΑ- Τροποποίηση του άρθρου 4 του ν.4111/2013</vt:lpstr>
      <vt:lpstr>Άρθρο 203 Διατάκτης στους ΟΤΑ α΄ βαθμού</vt:lpstr>
      <vt:lpstr>Άρθρο 204 Ρυθμίσεις σχετικά με την εκκαθάριση δαπανών-Εντολή πληρωμών στους δήμους</vt:lpstr>
      <vt:lpstr>Διαφάνεια 10</vt:lpstr>
      <vt:lpstr>Άρθρο 205 Προϊστάμενος οικονομικών υπηρεσιών στους ΟΤΑ α΄ βαθμού</vt:lpstr>
      <vt:lpstr>Άρθρο 206 Διαδικαστικού χαρακτήρα ρυθμίσεις σχετικές με την οικονομική λειτουργία των δήμων</vt:lpstr>
      <vt:lpstr>Άρθρο 207 Πάγια προκαταβολή δήμων</vt:lpstr>
      <vt:lpstr>Άρθρο 208 Δανεισμός των ΟΤΑ για δράσεις βελτίωσης της ενεργειακής αποδοτικότητας</vt:lpstr>
      <vt:lpstr>Διαφάνεια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κλΕΙΣΘΕΝΗΣ ι</dc:title>
  <dc:creator>kostas Zafeiriou</dc:creator>
  <cp:lastModifiedBy>k.zafeiriou@ypes.gr</cp:lastModifiedBy>
  <cp:revision>26</cp:revision>
  <dcterms:created xsi:type="dcterms:W3CDTF">2018-10-17T17:23:41Z</dcterms:created>
  <dcterms:modified xsi:type="dcterms:W3CDTF">2018-12-13T20:45:22Z</dcterms:modified>
</cp:coreProperties>
</file>